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1"/>
  </p:sldMasterIdLst>
  <p:notesMasterIdLst>
    <p:notesMasterId r:id="rId18"/>
  </p:notesMasterIdLst>
  <p:sldIdLst>
    <p:sldId id="585" r:id="rId2"/>
    <p:sldId id="594" r:id="rId3"/>
    <p:sldId id="592" r:id="rId4"/>
    <p:sldId id="586" r:id="rId5"/>
    <p:sldId id="593" r:id="rId6"/>
    <p:sldId id="599" r:id="rId7"/>
    <p:sldId id="597" r:id="rId8"/>
    <p:sldId id="601" r:id="rId9"/>
    <p:sldId id="598" r:id="rId10"/>
    <p:sldId id="602" r:id="rId11"/>
    <p:sldId id="595" r:id="rId12"/>
    <p:sldId id="591" r:id="rId13"/>
    <p:sldId id="587" r:id="rId14"/>
    <p:sldId id="589" r:id="rId15"/>
    <p:sldId id="600" r:id="rId16"/>
    <p:sldId id="603" r:id="rId17"/>
  </p:sldIdLst>
  <p:sldSz cx="9144000" cy="6858000" type="screen4x3"/>
  <p:notesSz cx="6858000" cy="9144000"/>
  <p:custDataLst>
    <p:tags r:id="rId19"/>
  </p:custData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56D3"/>
    <a:srgbClr val="E9FB43"/>
    <a:srgbClr val="B92E17"/>
    <a:srgbClr val="458B52"/>
    <a:srgbClr val="2211BF"/>
    <a:srgbClr val="02010B"/>
    <a:srgbClr val="060606"/>
    <a:srgbClr val="0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5620"/>
    <p:restoredTop sz="39243" autoAdjust="0"/>
  </p:normalViewPr>
  <p:slideViewPr>
    <p:cSldViewPr snapToGrid="0">
      <p:cViewPr>
        <p:scale>
          <a:sx n="70" d="100"/>
          <a:sy n="70" d="100"/>
        </p:scale>
        <p:origin x="-1164" y="-9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tags" Target="tags/tag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FB9AE42E-737C-41B4-94AF-0E3A89169FCC}" type="datetimeFigureOut">
              <a:rPr lang="en-US"/>
              <a:pPr>
                <a:defRPr/>
              </a:pPr>
              <a:t>11/25/2013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5A8940A9-ACAA-4FC0-9CBC-0452533AD5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026949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026949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4739809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473980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5" name="Group 3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8" name="Freeform 4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9" name="Freeform 5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" name="Freeform 6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1" name="Freeform 7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/>
                <a:ahLst/>
                <a:cxnLst>
                  <a:cxn ang="0">
                    <a:pos x="1433" y="474"/>
                  </a:cxn>
                  <a:cxn ang="0">
                    <a:pos x="1460" y="528"/>
                  </a:cxn>
                  <a:cxn ang="0">
                    <a:pos x="1541" y="593"/>
                  </a:cxn>
                  <a:cxn ang="0">
                    <a:pos x="1715" y="670"/>
                  </a:cxn>
                  <a:cxn ang="0">
                    <a:pos x="1927" y="735"/>
                  </a:cxn>
                  <a:cxn ang="0">
                    <a:pos x="2155" y="789"/>
                  </a:cxn>
                  <a:cxn ang="0">
                    <a:pos x="2372" y="849"/>
                  </a:cxn>
                  <a:cxn ang="0">
                    <a:pos x="2551" y="920"/>
                  </a:cxn>
                  <a:cxn ang="0">
                    <a:pos x="2638" y="980"/>
                  </a:cxn>
                  <a:cxn ang="0">
                    <a:pos x="2676" y="1029"/>
                  </a:cxn>
                  <a:cxn ang="0">
                    <a:pos x="2681" y="1083"/>
                  </a:cxn>
                  <a:cxn ang="0">
                    <a:pos x="2665" y="1127"/>
                  </a:cxn>
                  <a:cxn ang="0">
                    <a:pos x="2616" y="1170"/>
                  </a:cxn>
                  <a:cxn ang="0">
                    <a:pos x="2545" y="1208"/>
                  </a:cxn>
                  <a:cxn ang="0">
                    <a:pos x="2448" y="1241"/>
                  </a:cxn>
                  <a:cxn ang="0">
                    <a:pos x="2328" y="1274"/>
                  </a:cxn>
                  <a:cxn ang="0">
                    <a:pos x="2106" y="1328"/>
                  </a:cxn>
                  <a:cxn ang="0">
                    <a:pos x="1742" y="1421"/>
                  </a:cxn>
                  <a:cxn ang="0">
                    <a:pos x="1308" y="1540"/>
                  </a:cxn>
                  <a:cxn ang="0">
                    <a:pos x="820" y="1709"/>
                  </a:cxn>
                  <a:cxn ang="0">
                    <a:pos x="282" y="1943"/>
                  </a:cxn>
                  <a:cxn ang="0">
                    <a:pos x="152" y="2085"/>
                  </a:cxn>
                  <a:cxn ang="0">
                    <a:pos x="386" y="1992"/>
                  </a:cxn>
                  <a:cxn ang="0">
                    <a:pos x="700" y="1834"/>
                  </a:cxn>
                  <a:cxn ang="0">
                    <a:pos x="1064" y="1693"/>
                  </a:cxn>
                  <a:cxn ang="0">
                    <a:pos x="1661" y="1497"/>
                  </a:cxn>
                  <a:cxn ang="0">
                    <a:pos x="1845" y="1442"/>
                  </a:cxn>
                  <a:cxn ang="0">
                    <a:pos x="2252" y="1339"/>
                  </a:cxn>
                  <a:cxn ang="0">
                    <a:pos x="2551" y="1263"/>
                  </a:cxn>
                  <a:cxn ang="0">
                    <a:pos x="2730" y="1214"/>
                  </a:cxn>
                  <a:cxn ang="0">
                    <a:pos x="2876" y="1170"/>
                  </a:cxn>
                  <a:cxn ang="0">
                    <a:pos x="2974" y="1132"/>
                  </a:cxn>
                  <a:cxn ang="0">
                    <a:pos x="3007" y="871"/>
                  </a:cxn>
                  <a:cxn ang="0">
                    <a:pos x="2860" y="844"/>
                  </a:cxn>
                  <a:cxn ang="0">
                    <a:pos x="2670" y="806"/>
                  </a:cxn>
                  <a:cxn ang="0">
                    <a:pos x="2458" y="757"/>
                  </a:cxn>
                  <a:cxn ang="0">
                    <a:pos x="2138" y="670"/>
                  </a:cxn>
                  <a:cxn ang="0">
                    <a:pos x="1959" y="604"/>
                  </a:cxn>
                  <a:cxn ang="0">
                    <a:pos x="1824" y="534"/>
                  </a:cxn>
                  <a:cxn ang="0">
                    <a:pos x="1769" y="474"/>
                  </a:cxn>
                  <a:cxn ang="0">
                    <a:pos x="1753" y="436"/>
                  </a:cxn>
                  <a:cxn ang="0">
                    <a:pos x="1780" y="381"/>
                  </a:cxn>
                  <a:cxn ang="0">
                    <a:pos x="1862" y="316"/>
                  </a:cxn>
                  <a:cxn ang="0">
                    <a:pos x="1986" y="267"/>
                  </a:cxn>
                  <a:cxn ang="0">
                    <a:pos x="2149" y="229"/>
                  </a:cxn>
                  <a:cxn ang="0">
                    <a:pos x="2431" y="180"/>
                  </a:cxn>
                  <a:cxn ang="0">
                    <a:pos x="2827" y="125"/>
                  </a:cxn>
                  <a:cxn ang="0">
                    <a:pos x="3007" y="87"/>
                  </a:cxn>
                  <a:cxn ang="0">
                    <a:pos x="2909" y="22"/>
                  </a:cxn>
                  <a:cxn ang="0">
                    <a:pos x="2676" y="66"/>
                  </a:cxn>
                  <a:cxn ang="0">
                    <a:pos x="2285" y="120"/>
                  </a:cxn>
                  <a:cxn ang="0">
                    <a:pos x="2030" y="158"/>
                  </a:cxn>
                  <a:cxn ang="0">
                    <a:pos x="1791" y="202"/>
                  </a:cxn>
                  <a:cxn ang="0">
                    <a:pos x="1601" y="261"/>
                  </a:cxn>
                  <a:cxn ang="0">
                    <a:pos x="1471" y="338"/>
                  </a:cxn>
                  <a:cxn ang="0">
                    <a:pos x="1438" y="387"/>
                  </a:cxn>
                  <a:cxn ang="0">
                    <a:pos x="1427" y="441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2" name="Freeform 8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6" name="Freeform 9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7" name="Freeform 10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06"/>
                </a:cxn>
                <a:cxn ang="0">
                  <a:pos x="5740" y="1906"/>
                </a:cxn>
                <a:cxn ang="0">
                  <a:pos x="574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40971" name="Rectangle 1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36725"/>
            <a:ext cx="7772400" cy="1920875"/>
          </a:xfrm>
        </p:spPr>
        <p:txBody>
          <a:bodyPr/>
          <a:lstStyle>
            <a:lvl1pPr>
              <a:defRPr sz="6000">
                <a:solidFill>
                  <a:srgbClr val="F6DB3C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0972" name="Rectangle 1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A8EE31-8BF2-4802-B7BF-D1A4905428C4}" type="datetimeFigureOut">
              <a:rPr lang="en-US"/>
              <a:pPr>
                <a:defRPr/>
              </a:pPr>
              <a:t>11/25/2013</a:t>
            </a:fld>
            <a:endParaRPr lang="en-US"/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5157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5475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FF4805-C029-4DA7-853D-8AC334A6C8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Click="0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92E76A-C582-4C84-BC3F-6E5CA0E2ECB3}" type="datetimeFigureOut">
              <a:rPr lang="en-US"/>
              <a:pPr>
                <a:defRPr/>
              </a:pPr>
              <a:t>11/25/2013</a:t>
            </a:fld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842D3B-4146-4C99-BE3D-DBC3A7B5D8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 advClick="0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C44585-F344-4BF5-AF1D-00D21C2756E8}" type="datetimeFigureOut">
              <a:rPr lang="en-US"/>
              <a:pPr>
                <a:defRPr/>
              </a:pPr>
              <a:t>11/25/2013</a:t>
            </a:fld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0DC5C1-A343-4978-BC65-4278A06B52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 advClick="0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298"/>
            <a:ext cx="8229600" cy="1143000"/>
          </a:xfrm>
        </p:spPr>
        <p:txBody>
          <a:bodyPr/>
          <a:lstStyle>
            <a:lvl1pPr>
              <a:defRPr>
                <a:solidFill>
                  <a:srgbClr val="F6DB3C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28726"/>
            <a:ext cx="8229600" cy="4897438"/>
          </a:xfrm>
        </p:spPr>
        <p:txBody>
          <a:bodyPr/>
          <a:lstStyle>
            <a:lvl1pPr>
              <a:defRPr b="1">
                <a:latin typeface="Arial" pitchFamily="34" charset="0"/>
                <a:cs typeface="Arial" pitchFamily="34" charset="0"/>
              </a:defRPr>
            </a:lvl1pPr>
            <a:lvl2pPr>
              <a:defRPr b="1">
                <a:latin typeface="Arial" pitchFamily="34" charset="0"/>
                <a:cs typeface="Arial" pitchFamily="34" charset="0"/>
              </a:defRPr>
            </a:lvl2pPr>
            <a:lvl3pPr>
              <a:defRPr b="1">
                <a:latin typeface="Arial" pitchFamily="34" charset="0"/>
                <a:cs typeface="Arial" pitchFamily="34" charset="0"/>
              </a:defRPr>
            </a:lvl3pPr>
            <a:lvl4pPr>
              <a:defRPr b="1">
                <a:latin typeface="Arial" pitchFamily="34" charset="0"/>
                <a:cs typeface="Arial" pitchFamily="34" charset="0"/>
              </a:defRPr>
            </a:lvl4pPr>
            <a:lvl5pPr>
              <a:defRPr b="1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011683-6327-4CCE-8E17-7165D27D70FE}" type="datetimeFigureOut">
              <a:rPr lang="en-US"/>
              <a:pPr>
                <a:defRPr/>
              </a:pPr>
              <a:t>11/25/2013</a:t>
            </a:fld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E356C8-9369-405B-B4D6-3762CEDB01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 advClick="0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023C4F-4B50-4DFF-A575-E7E8E9D7F30B}" type="datetimeFigureOut">
              <a:rPr lang="en-US"/>
              <a:pPr>
                <a:defRPr/>
              </a:pPr>
              <a:t>11/25/2013</a:t>
            </a:fld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0E43A4-7A25-49ED-91B1-0E75D600FB9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 advClick="0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176"/>
            <a:ext cx="8229600" cy="1143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D9EAD4-314B-489C-A750-697A99C80EF1}" type="datetimeFigureOut">
              <a:rPr lang="en-US"/>
              <a:pPr>
                <a:defRPr/>
              </a:pPr>
              <a:t>11/25/2013</a:t>
            </a:fld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07B9A1-B8D7-4E8D-89D0-8946D29D0E0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 advClick="0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19C249-5B21-4117-9DD6-D89D457AF549}" type="datetimeFigureOut">
              <a:rPr lang="en-US"/>
              <a:pPr>
                <a:defRPr/>
              </a:pPr>
              <a:t>11/25/2013</a:t>
            </a:fld>
            <a:endParaRPr lang="en-US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8244C3-2EC3-4A24-A4D8-E8FF6F1B00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 advClick="0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0362"/>
            <a:ext cx="8229600" cy="1143000"/>
          </a:xfrm>
        </p:spPr>
        <p:txBody>
          <a:bodyPr/>
          <a:lstStyle>
            <a:lvl1pPr>
              <a:defRPr>
                <a:solidFill>
                  <a:srgbClr val="F6DB3C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1D57E5-5AEA-40E4-AF79-4D7A37457A12}" type="datetimeFigureOut">
              <a:rPr lang="en-US"/>
              <a:pPr>
                <a:defRPr/>
              </a:pPr>
              <a:t>11/25/2013</a:t>
            </a:fld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9FCBC9-598D-44B0-9B35-142130B9E37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 advClick="0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1C08D0-4F12-4735-8924-5AD175CC285A}" type="datetimeFigureOut">
              <a:rPr lang="en-US"/>
              <a:pPr>
                <a:defRPr/>
              </a:pPr>
              <a:t>11/25/2013</a:t>
            </a:fld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AB1F34-1FC9-42E2-AF51-E036BCF1F44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 advClick="0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8C73D8-51B3-49DD-8A34-25385AE60869}" type="datetimeFigureOut">
              <a:rPr lang="en-US"/>
              <a:pPr>
                <a:defRPr/>
              </a:pPr>
              <a:t>11/25/2013</a:t>
            </a:fld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B62D51-053D-4ABD-9D0D-0FB78ED9D68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 advClick="0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CD248B-5A33-4C07-B606-D0F9C0EBBFF4}" type="datetimeFigureOut">
              <a:rPr lang="en-US"/>
              <a:pPr>
                <a:defRPr/>
              </a:pPr>
              <a:t>11/25/2013</a:t>
            </a:fld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3A67CD-5FF7-4C06-8C62-8D38FDBBDE5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 advClick="0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5157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F5323F0E-36B1-402A-A073-255AE5B3837D}" type="datetimeFigureOut">
              <a:rPr lang="en-US"/>
              <a:pPr>
                <a:defRPr/>
              </a:pPr>
              <a:t>11/25/2013</a:t>
            </a:fld>
            <a:endParaRPr lang="en-US"/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A32A519D-6E8A-4B27-BB30-7218C8E305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grpSp>
        <p:nvGrpSpPr>
          <p:cNvPr id="1028" name="Group 4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1032" name="Group 5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39942" name="Freeform 6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9943" name="Freeform 7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9944" name="Freeform 8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9945" name="Freeform 9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/>
                <a:ahLst/>
                <a:cxnLst>
                  <a:cxn ang="0">
                    <a:pos x="1433" y="474"/>
                  </a:cxn>
                  <a:cxn ang="0">
                    <a:pos x="1460" y="528"/>
                  </a:cxn>
                  <a:cxn ang="0">
                    <a:pos x="1541" y="593"/>
                  </a:cxn>
                  <a:cxn ang="0">
                    <a:pos x="1715" y="670"/>
                  </a:cxn>
                  <a:cxn ang="0">
                    <a:pos x="1927" y="735"/>
                  </a:cxn>
                  <a:cxn ang="0">
                    <a:pos x="2155" y="789"/>
                  </a:cxn>
                  <a:cxn ang="0">
                    <a:pos x="2372" y="849"/>
                  </a:cxn>
                  <a:cxn ang="0">
                    <a:pos x="2551" y="920"/>
                  </a:cxn>
                  <a:cxn ang="0">
                    <a:pos x="2638" y="980"/>
                  </a:cxn>
                  <a:cxn ang="0">
                    <a:pos x="2676" y="1029"/>
                  </a:cxn>
                  <a:cxn ang="0">
                    <a:pos x="2681" y="1083"/>
                  </a:cxn>
                  <a:cxn ang="0">
                    <a:pos x="2665" y="1127"/>
                  </a:cxn>
                  <a:cxn ang="0">
                    <a:pos x="2616" y="1170"/>
                  </a:cxn>
                  <a:cxn ang="0">
                    <a:pos x="2545" y="1208"/>
                  </a:cxn>
                  <a:cxn ang="0">
                    <a:pos x="2448" y="1241"/>
                  </a:cxn>
                  <a:cxn ang="0">
                    <a:pos x="2328" y="1274"/>
                  </a:cxn>
                  <a:cxn ang="0">
                    <a:pos x="2106" y="1328"/>
                  </a:cxn>
                  <a:cxn ang="0">
                    <a:pos x="1742" y="1421"/>
                  </a:cxn>
                  <a:cxn ang="0">
                    <a:pos x="1308" y="1540"/>
                  </a:cxn>
                  <a:cxn ang="0">
                    <a:pos x="820" y="1709"/>
                  </a:cxn>
                  <a:cxn ang="0">
                    <a:pos x="282" y="1943"/>
                  </a:cxn>
                  <a:cxn ang="0">
                    <a:pos x="152" y="2085"/>
                  </a:cxn>
                  <a:cxn ang="0">
                    <a:pos x="386" y="1992"/>
                  </a:cxn>
                  <a:cxn ang="0">
                    <a:pos x="700" y="1834"/>
                  </a:cxn>
                  <a:cxn ang="0">
                    <a:pos x="1064" y="1693"/>
                  </a:cxn>
                  <a:cxn ang="0">
                    <a:pos x="1661" y="1497"/>
                  </a:cxn>
                  <a:cxn ang="0">
                    <a:pos x="1845" y="1442"/>
                  </a:cxn>
                  <a:cxn ang="0">
                    <a:pos x="2252" y="1339"/>
                  </a:cxn>
                  <a:cxn ang="0">
                    <a:pos x="2551" y="1263"/>
                  </a:cxn>
                  <a:cxn ang="0">
                    <a:pos x="2730" y="1214"/>
                  </a:cxn>
                  <a:cxn ang="0">
                    <a:pos x="2876" y="1170"/>
                  </a:cxn>
                  <a:cxn ang="0">
                    <a:pos x="2974" y="1132"/>
                  </a:cxn>
                  <a:cxn ang="0">
                    <a:pos x="3007" y="871"/>
                  </a:cxn>
                  <a:cxn ang="0">
                    <a:pos x="2860" y="844"/>
                  </a:cxn>
                  <a:cxn ang="0">
                    <a:pos x="2670" y="806"/>
                  </a:cxn>
                  <a:cxn ang="0">
                    <a:pos x="2458" y="757"/>
                  </a:cxn>
                  <a:cxn ang="0">
                    <a:pos x="2138" y="670"/>
                  </a:cxn>
                  <a:cxn ang="0">
                    <a:pos x="1959" y="604"/>
                  </a:cxn>
                  <a:cxn ang="0">
                    <a:pos x="1824" y="534"/>
                  </a:cxn>
                  <a:cxn ang="0">
                    <a:pos x="1769" y="474"/>
                  </a:cxn>
                  <a:cxn ang="0">
                    <a:pos x="1753" y="436"/>
                  </a:cxn>
                  <a:cxn ang="0">
                    <a:pos x="1780" y="381"/>
                  </a:cxn>
                  <a:cxn ang="0">
                    <a:pos x="1862" y="316"/>
                  </a:cxn>
                  <a:cxn ang="0">
                    <a:pos x="1986" y="267"/>
                  </a:cxn>
                  <a:cxn ang="0">
                    <a:pos x="2149" y="229"/>
                  </a:cxn>
                  <a:cxn ang="0">
                    <a:pos x="2431" y="180"/>
                  </a:cxn>
                  <a:cxn ang="0">
                    <a:pos x="2827" y="125"/>
                  </a:cxn>
                  <a:cxn ang="0">
                    <a:pos x="3007" y="87"/>
                  </a:cxn>
                  <a:cxn ang="0">
                    <a:pos x="2909" y="22"/>
                  </a:cxn>
                  <a:cxn ang="0">
                    <a:pos x="2676" y="66"/>
                  </a:cxn>
                  <a:cxn ang="0">
                    <a:pos x="2285" y="120"/>
                  </a:cxn>
                  <a:cxn ang="0">
                    <a:pos x="2030" y="158"/>
                  </a:cxn>
                  <a:cxn ang="0">
                    <a:pos x="1791" y="202"/>
                  </a:cxn>
                  <a:cxn ang="0">
                    <a:pos x="1601" y="261"/>
                  </a:cxn>
                  <a:cxn ang="0">
                    <a:pos x="1471" y="338"/>
                  </a:cxn>
                  <a:cxn ang="0">
                    <a:pos x="1438" y="387"/>
                  </a:cxn>
                  <a:cxn ang="0">
                    <a:pos x="1427" y="441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9946" name="Freeform 10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39947" name="Freeform 11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9948" name="Freeform 12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06"/>
                </a:cxn>
                <a:cxn ang="0">
                  <a:pos x="5740" y="1906"/>
                </a:cxn>
                <a:cxn ang="0">
                  <a:pos x="574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39949" name="Rectangle 1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39950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9951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57300"/>
            <a:ext cx="8229600" cy="4868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4308" r:id="rId1"/>
    <p:sldLayoutId id="2147484298" r:id="rId2"/>
    <p:sldLayoutId id="2147484299" r:id="rId3"/>
    <p:sldLayoutId id="2147484300" r:id="rId4"/>
    <p:sldLayoutId id="2147484301" r:id="rId5"/>
    <p:sldLayoutId id="2147484302" r:id="rId6"/>
    <p:sldLayoutId id="2147484303" r:id="rId7"/>
    <p:sldLayoutId id="2147484304" r:id="rId8"/>
    <p:sldLayoutId id="2147484305" r:id="rId9"/>
    <p:sldLayoutId id="2147484306" r:id="rId10"/>
    <p:sldLayoutId id="2147484307" r:id="rId11"/>
  </p:sldLayoutIdLst>
  <p:transition advClick="0">
    <p:fade/>
  </p:transition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F66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  <a:ea typeface="+mj-ea"/>
          <a:cs typeface="Arial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F66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F66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F66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F66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8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n"/>
        <a:defRPr sz="2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  <a:cs typeface="Arial" pitchFamily="34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christopher.meyer@tdsb.on.ca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scitation.aip.org/content/aip/proceeding/aipcp/10.1063/1.3515197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scitation.aip.org/content/aip/proceeding/aipcp/10.1063/1.3515197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://prst-per.aps.org/abstract/PRSTPER/v9/i2/e020115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prst-per.aps.org/abstract/PRSTPER/v9/i2/e020121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scitation.aip.org/content/aip/proceeding/aipcp/10.1063/1.3266708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 sz="quarter"/>
          </p:nvPr>
        </p:nvSpPr>
        <p:spPr>
          <a:xfrm>
            <a:off x="0" y="933450"/>
            <a:ext cx="9144000" cy="2762250"/>
          </a:xfrm>
        </p:spPr>
        <p:txBody>
          <a:bodyPr/>
          <a:lstStyle/>
          <a:p>
            <a:pPr>
              <a:defRPr/>
            </a:pPr>
            <a:r>
              <a:rPr lang="en-US" sz="8000" dirty="0" smtClean="0"/>
              <a:t>Girls and Physics</a:t>
            </a:r>
            <a:endParaRPr lang="en-US" sz="8000" dirty="0"/>
          </a:p>
        </p:txBody>
      </p:sp>
      <p:sp>
        <p:nvSpPr>
          <p:cNvPr id="6" name="Subtitle 4"/>
          <p:cNvSpPr>
            <a:spLocks noGrp="1"/>
          </p:cNvSpPr>
          <p:nvPr>
            <p:ph type="subTitle" sz="quarter" idx="1"/>
          </p:nvPr>
        </p:nvSpPr>
        <p:spPr>
          <a:xfrm>
            <a:off x="1371600" y="3886200"/>
            <a:ext cx="6400800" cy="2476500"/>
          </a:xfrm>
        </p:spPr>
        <p:txBody>
          <a:bodyPr/>
          <a:lstStyle/>
          <a:p>
            <a:pPr>
              <a:defRPr/>
            </a:pPr>
            <a:r>
              <a:rPr lang="en-US" sz="2800" dirty="0" smtClean="0"/>
              <a:t>Chris Meyer</a:t>
            </a:r>
          </a:p>
          <a:p>
            <a:pPr>
              <a:defRPr/>
            </a:pPr>
            <a:r>
              <a:rPr lang="en-US" sz="2800" dirty="0" smtClean="0"/>
              <a:t>York Mills C. I.</a:t>
            </a:r>
          </a:p>
          <a:p>
            <a:pPr>
              <a:defRPr/>
            </a:pPr>
            <a:r>
              <a:rPr lang="en-US" sz="2800" dirty="0" smtClean="0">
                <a:hlinkClick r:id="rId2"/>
              </a:rPr>
              <a:t>christopher.meyer@tdsb.on.ca</a:t>
            </a:r>
            <a:endParaRPr lang="en-US" sz="2800" dirty="0" smtClean="0"/>
          </a:p>
          <a:p>
            <a:pPr>
              <a:defRPr/>
            </a:pPr>
            <a:r>
              <a:rPr lang="en-US" sz="2800" dirty="0" smtClean="0"/>
              <a:t>www.meyercreations.com/physics</a:t>
            </a:r>
          </a:p>
          <a:p>
            <a:pPr>
              <a:defRPr/>
            </a:pPr>
            <a:endParaRPr lang="en-US" sz="2800" dirty="0"/>
          </a:p>
        </p:txBody>
      </p:sp>
    </p:spTree>
  </p:cSld>
  <p:clrMapOvr>
    <a:masterClrMapping/>
  </p:clrMapOvr>
  <p:transition advClick="0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Literature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dirty="0">
                <a:latin typeface="Times New Roman"/>
                <a:cs typeface="Times New Roman"/>
              </a:rPr>
              <a:t>The Impact of </a:t>
            </a:r>
            <a:endParaRPr lang="en-US" dirty="0" smtClean="0">
              <a:latin typeface="Times New Roman"/>
              <a:cs typeface="Times New Roman"/>
            </a:endParaRPr>
          </a:p>
          <a:p>
            <a:pPr algn="ctr">
              <a:buNone/>
            </a:pPr>
            <a:r>
              <a:rPr lang="en-US" dirty="0" smtClean="0">
                <a:latin typeface="Times New Roman"/>
                <a:cs typeface="Times New Roman"/>
              </a:rPr>
              <a:t>a </a:t>
            </a:r>
            <a:r>
              <a:rPr lang="en-US" dirty="0">
                <a:latin typeface="Times New Roman"/>
                <a:cs typeface="Times New Roman"/>
              </a:rPr>
              <a:t>Self-Affirmation Intervention </a:t>
            </a:r>
            <a:r>
              <a:rPr lang="en-US" dirty="0" smtClean="0">
                <a:latin typeface="Times New Roman"/>
                <a:cs typeface="Times New Roman"/>
              </a:rPr>
              <a:t>(2010) </a:t>
            </a:r>
            <a:r>
              <a:rPr lang="en-CA" sz="1800" dirty="0" smtClean="0">
                <a:hlinkClick r:id="rId3"/>
              </a:rPr>
              <a:t>http</a:t>
            </a:r>
            <a:r>
              <a:rPr lang="en-CA" sz="1800" dirty="0" smtClean="0">
                <a:hlinkClick r:id="rId3"/>
              </a:rPr>
              <a:t>://scitation.aip.org/content/aip/proceeding/aipcp/10.1063/1.3515197</a:t>
            </a:r>
            <a:endParaRPr lang="en-US" sz="1800" dirty="0">
              <a:latin typeface="Times New Roman"/>
              <a:cs typeface="Times New Roman"/>
            </a:endParaRPr>
          </a:p>
          <a:p>
            <a:pPr marL="0" indent="0" algn="ctr">
              <a:buNone/>
            </a:pPr>
            <a:endParaRPr lang="en-US" dirty="0">
              <a:latin typeface="Calibri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/>
          <a:srcRect l="15672" t="14132" r="14925" b="49309"/>
          <a:stretch>
            <a:fillRect/>
          </a:stretch>
        </p:blipFill>
        <p:spPr bwMode="auto">
          <a:xfrm>
            <a:off x="0" y="3016155"/>
            <a:ext cx="9116535" cy="38418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4157082590"/>
      </p:ext>
    </p:extLst>
  </p:cSld>
  <p:clrMapOvr>
    <a:masterClrMapping/>
  </p:clrMapOvr>
  <p:transition advClick="0"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Literature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dirty="0">
                <a:latin typeface="Times New Roman"/>
                <a:cs typeface="Times New Roman"/>
              </a:rPr>
              <a:t>The Impact of </a:t>
            </a:r>
            <a:endParaRPr lang="en-US" dirty="0" smtClean="0">
              <a:latin typeface="Times New Roman"/>
              <a:cs typeface="Times New Roman"/>
            </a:endParaRPr>
          </a:p>
          <a:p>
            <a:pPr algn="ctr">
              <a:buNone/>
            </a:pPr>
            <a:r>
              <a:rPr lang="en-US" dirty="0" smtClean="0">
                <a:latin typeface="Times New Roman"/>
                <a:cs typeface="Times New Roman"/>
              </a:rPr>
              <a:t>a </a:t>
            </a:r>
            <a:r>
              <a:rPr lang="en-US" dirty="0">
                <a:latin typeface="Times New Roman"/>
                <a:cs typeface="Times New Roman"/>
              </a:rPr>
              <a:t>Self-Affirmation Intervention (2010</a:t>
            </a:r>
            <a:r>
              <a:rPr lang="en-US" dirty="0" smtClean="0">
                <a:latin typeface="Times New Roman"/>
                <a:cs typeface="Times New Roman"/>
              </a:rPr>
              <a:t>) </a:t>
            </a:r>
            <a:r>
              <a:rPr lang="en-CA" sz="1800" dirty="0" smtClean="0">
                <a:hlinkClick r:id="rId3"/>
              </a:rPr>
              <a:t>http://scitation.aip.org/content/aip/proceeding/aipcp/10.1063/1.3515197</a:t>
            </a:r>
            <a:endParaRPr lang="en-US" sz="1800" dirty="0">
              <a:latin typeface="Times New Roman"/>
              <a:cs typeface="Times New Roman"/>
            </a:endParaRPr>
          </a:p>
          <a:p>
            <a:r>
              <a:rPr lang="en-US" dirty="0" smtClean="0">
                <a:latin typeface="Times New Roman"/>
                <a:cs typeface="Times New Roman"/>
              </a:rPr>
              <a:t>the </a:t>
            </a:r>
            <a:r>
              <a:rPr lang="en-US" dirty="0">
                <a:latin typeface="Times New Roman"/>
                <a:cs typeface="Times New Roman"/>
              </a:rPr>
              <a:t>gender gap in the control group is 8% ± 5%, </a:t>
            </a:r>
            <a:endParaRPr lang="en-US" dirty="0" smtClean="0">
              <a:latin typeface="Times New Roman"/>
              <a:cs typeface="Times New Roman"/>
            </a:endParaRPr>
          </a:p>
          <a:p>
            <a:r>
              <a:rPr lang="en-US" dirty="0" smtClean="0">
                <a:latin typeface="Times New Roman"/>
                <a:cs typeface="Times New Roman"/>
              </a:rPr>
              <a:t>the </a:t>
            </a:r>
            <a:r>
              <a:rPr lang="en-US" dirty="0">
                <a:latin typeface="Times New Roman"/>
                <a:cs typeface="Times New Roman"/>
              </a:rPr>
              <a:t>gender gap in the self-affirmation group is 1% ± 4%. </a:t>
            </a:r>
          </a:p>
          <a:p>
            <a:r>
              <a:rPr lang="en-US" dirty="0">
                <a:latin typeface="Times New Roman"/>
                <a:cs typeface="Times New Roman"/>
              </a:rPr>
              <a:t>difficulties replicating (2012)</a:t>
            </a:r>
          </a:p>
          <a:p>
            <a:pPr marL="0" indent="0">
              <a:buNone/>
            </a:pPr>
            <a:endParaRPr lang="en-US" dirty="0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57082590"/>
      </p:ext>
    </p:extLst>
  </p:cSld>
  <p:clrMapOvr>
    <a:masterClrMapping/>
  </p:clrMapOvr>
  <p:transition advClick="0"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Possible Interventions?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0848" y="6313770"/>
            <a:ext cx="8229600" cy="544230"/>
          </a:xfrm>
        </p:spPr>
        <p:txBody>
          <a:bodyPr/>
          <a:lstStyle/>
          <a:p>
            <a:pPr>
              <a:buNone/>
            </a:pPr>
            <a:r>
              <a:rPr lang="en-CA" sz="2000" dirty="0" smtClean="0">
                <a:hlinkClick r:id="rId2"/>
              </a:rPr>
              <a:t>http</a:t>
            </a:r>
            <a:r>
              <a:rPr lang="en-CA" sz="2000" dirty="0" smtClean="0">
                <a:hlinkClick r:id="rId2"/>
              </a:rPr>
              <a:t>://prst-per.aps.org/abstract/PRSTPER/v9/i2/e020115</a:t>
            </a:r>
            <a:endParaRPr lang="en-CA" sz="2000" dirty="0" smtClean="0"/>
          </a:p>
          <a:p>
            <a:pPr>
              <a:buNone/>
            </a:pPr>
            <a:endParaRPr lang="en-CA" dirty="0" smtClean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 l="7612" r="6567" b="9177"/>
          <a:stretch>
            <a:fillRect/>
          </a:stretch>
        </p:blipFill>
        <p:spPr bwMode="auto">
          <a:xfrm>
            <a:off x="0" y="1137293"/>
            <a:ext cx="9144000" cy="5155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Click="0"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My Results: </a:t>
            </a:r>
            <a:r>
              <a:rPr lang="en-CA" dirty="0" smtClean="0"/>
              <a:t>York Mills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28726"/>
            <a:ext cx="8229600" cy="2074032"/>
          </a:xfrm>
        </p:spPr>
        <p:txBody>
          <a:bodyPr/>
          <a:lstStyle/>
          <a:p>
            <a:pPr>
              <a:buNone/>
            </a:pPr>
            <a:r>
              <a:rPr lang="en-CA" dirty="0" smtClean="0"/>
              <a:t>Demographic:</a:t>
            </a:r>
            <a:endParaRPr lang="en-CA" dirty="0" smtClean="0"/>
          </a:p>
          <a:p>
            <a:r>
              <a:rPr lang="en-CA" dirty="0" smtClean="0"/>
              <a:t>3 years of gr. 12 physics</a:t>
            </a:r>
          </a:p>
          <a:p>
            <a:r>
              <a:rPr lang="en-CA" dirty="0" smtClean="0"/>
              <a:t>31% Female, 69% Male</a:t>
            </a:r>
          </a:p>
        </p:txBody>
      </p:sp>
    </p:spTree>
  </p:cSld>
  <p:clrMapOvr>
    <a:masterClrMapping/>
  </p:clrMapOvr>
  <p:transition advClick="0"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My Results: Gr. 12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CA" dirty="0" smtClean="0"/>
              <a:t>FCI – 3 Year Averages</a:t>
            </a:r>
          </a:p>
          <a:p>
            <a:pPr>
              <a:buNone/>
            </a:pPr>
            <a:endParaRPr lang="en-CA" dirty="0" smtClean="0"/>
          </a:p>
          <a:p>
            <a:pPr>
              <a:buNone/>
            </a:pPr>
            <a:endParaRPr lang="en-CA" dirty="0" smtClean="0"/>
          </a:p>
        </p:txBody>
      </p:sp>
      <p:pic>
        <p:nvPicPr>
          <p:cNvPr id="41986" name="Picture 2"/>
          <p:cNvPicPr>
            <a:picLocks noChangeAspect="1" noChangeArrowheads="1"/>
          </p:cNvPicPr>
          <p:nvPr/>
        </p:nvPicPr>
        <p:blipFill>
          <a:blip r:embed="rId2"/>
          <a:srcRect l="3806" t="21129" r="19403" b="16464"/>
          <a:stretch>
            <a:fillRect/>
          </a:stretch>
        </p:blipFill>
        <p:spPr bwMode="auto">
          <a:xfrm>
            <a:off x="0" y="1091821"/>
            <a:ext cx="9144000" cy="57661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Click="0"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My Results Gr. 11</a:t>
            </a:r>
            <a:endParaRPr lang="en-CA" dirty="0"/>
          </a:p>
        </p:txBody>
      </p:sp>
      <p:pic>
        <p:nvPicPr>
          <p:cNvPr id="5123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9596" t="21837" r="14652" b="13183"/>
          <a:stretch>
            <a:fillRect/>
          </a:stretch>
        </p:blipFill>
        <p:spPr bwMode="auto">
          <a:xfrm>
            <a:off x="0" y="968990"/>
            <a:ext cx="9144000" cy="5894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Click="0"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8298"/>
            <a:ext cx="9144000" cy="1143000"/>
          </a:xfrm>
        </p:spPr>
        <p:txBody>
          <a:bodyPr/>
          <a:lstStyle/>
          <a:p>
            <a:r>
              <a:rPr lang="en-CA" dirty="0" smtClean="0"/>
              <a:t>My Results: Gr. 11 (Start of 12)</a:t>
            </a:r>
            <a:endParaRPr lang="en-CA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10317" t="19498" r="12101" b="10555"/>
          <a:stretch>
            <a:fillRect/>
          </a:stretch>
        </p:blipFill>
        <p:spPr bwMode="auto">
          <a:xfrm>
            <a:off x="0" y="1160061"/>
            <a:ext cx="9144000" cy="56979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Click="0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en-CA" dirty="0" smtClean="0"/>
              <a:t>Conceptual Understanding Gap</a:t>
            </a:r>
            <a:endParaRPr lang="en-CA" dirty="0"/>
          </a:p>
        </p:txBody>
      </p:sp>
      <p:sp>
        <p:nvSpPr>
          <p:cNvPr id="5" name="Subtitle 4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endParaRPr lang="en-CA"/>
          </a:p>
        </p:txBody>
      </p:sp>
    </p:spTree>
  </p:cSld>
  <p:clrMapOvr>
    <a:masterClrMapping/>
  </p:clrMapOvr>
  <p:transition advClick="0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8298"/>
            <a:ext cx="9144000" cy="1143000"/>
          </a:xfrm>
        </p:spPr>
        <p:txBody>
          <a:bodyPr/>
          <a:lstStyle/>
          <a:p>
            <a:r>
              <a:rPr lang="en-CA" dirty="0" smtClean="0"/>
              <a:t>Concept Inventory Gender Gap</a:t>
            </a:r>
            <a:endParaRPr lang="en-CA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748" t="1798" r="27930" b="14606"/>
          <a:stretch>
            <a:fillRect/>
          </a:stretch>
        </p:blipFill>
        <p:spPr bwMode="auto">
          <a:xfrm>
            <a:off x="0" y="1166883"/>
            <a:ext cx="7806519" cy="56911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7942997" y="2074457"/>
            <a:ext cx="120100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000" dirty="0" smtClean="0">
                <a:hlinkClick r:id="rId3"/>
              </a:rPr>
              <a:t>http://prst-per.aps.org/abstract/PRSTPER/v9/i2/e020121</a:t>
            </a:r>
            <a:endParaRPr lang="en-CA" sz="1000" dirty="0"/>
          </a:p>
        </p:txBody>
      </p:sp>
    </p:spTree>
  </p:cSld>
  <p:clrMapOvr>
    <a:masterClrMapping/>
  </p:clrMapOvr>
  <p:transition advClick="0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The Great Hope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0752" y="1228726"/>
            <a:ext cx="7192370" cy="4897438"/>
          </a:xfrm>
        </p:spPr>
        <p:txBody>
          <a:bodyPr/>
          <a:lstStyle/>
          <a:p>
            <a:pPr marL="0" indent="0" algn="ctr">
              <a:buNone/>
            </a:pPr>
            <a:r>
              <a:rPr lang="en-CA" dirty="0" smtClean="0"/>
              <a:t>Cooperative group </a:t>
            </a:r>
            <a:r>
              <a:rPr lang="en-CA" dirty="0" smtClean="0"/>
              <a:t>learning or interactive engagement methods would </a:t>
            </a:r>
            <a:r>
              <a:rPr lang="en-CA" dirty="0" smtClean="0"/>
              <a:t>close the gap</a:t>
            </a:r>
            <a:endParaRPr lang="en-CA" dirty="0"/>
          </a:p>
        </p:txBody>
      </p:sp>
    </p:spTree>
  </p:cSld>
  <p:clrMapOvr>
    <a:masterClrMapping/>
  </p:clrMapOvr>
  <p:transition advClick="0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Gain</a:t>
            </a:r>
            <a:endParaRPr lang="en-CA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r="27787" b="17801"/>
          <a:stretch>
            <a:fillRect/>
          </a:stretch>
        </p:blipFill>
        <p:spPr bwMode="auto">
          <a:xfrm>
            <a:off x="382138" y="1146838"/>
            <a:ext cx="8371509" cy="5711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Click="0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en-CA" dirty="0" smtClean="0"/>
              <a:t>Social Gap</a:t>
            </a:r>
            <a:endParaRPr lang="en-CA" dirty="0"/>
          </a:p>
        </p:txBody>
      </p:sp>
      <p:sp>
        <p:nvSpPr>
          <p:cNvPr id="5" name="Subtitle 4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endParaRPr lang="en-CA"/>
          </a:p>
        </p:txBody>
      </p:sp>
    </p:spTree>
  </p:cSld>
  <p:clrMapOvr>
    <a:masterClrMapping/>
  </p:clrMapOvr>
  <p:transition advClick="0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Stereotype Threat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Times New Roman"/>
                <a:cs typeface="Times New Roman"/>
              </a:rPr>
              <a:t>“</a:t>
            </a:r>
            <a:r>
              <a:rPr lang="en-US" dirty="0">
                <a:latin typeface="Times New Roman"/>
                <a:cs typeface="Times New Roman"/>
              </a:rPr>
              <a:t>the threat of being viewed through the lens of a negative stereotype, or the fear </a:t>
            </a:r>
            <a:r>
              <a:rPr lang="en-US" dirty="0" smtClean="0">
                <a:latin typeface="Times New Roman"/>
                <a:cs typeface="Times New Roman"/>
              </a:rPr>
              <a:t>of doing </a:t>
            </a:r>
            <a:r>
              <a:rPr lang="en-US" dirty="0">
                <a:latin typeface="Times New Roman"/>
                <a:cs typeface="Times New Roman"/>
              </a:rPr>
              <a:t>something that would inadvertently confirm that </a:t>
            </a:r>
            <a:r>
              <a:rPr lang="en-US" dirty="0" smtClean="0">
                <a:latin typeface="Times New Roman"/>
                <a:cs typeface="Times New Roman"/>
              </a:rPr>
              <a:t>stereotype”</a:t>
            </a:r>
            <a:endParaRPr lang="en-US" dirty="0">
              <a:latin typeface="Times New Roman"/>
              <a:cs typeface="Times New Roman"/>
            </a:endParaRPr>
          </a:p>
          <a:p>
            <a:pPr marL="0" indent="0">
              <a:buNone/>
            </a:pPr>
            <a:endParaRPr lang="en-US" dirty="0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94982602"/>
      </p:ext>
    </p:extLst>
  </p:cSld>
  <p:clrMapOvr>
    <a:masterClrMapping/>
  </p:clrMapOvr>
  <p:transition advClick="0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Stereotype Threat</a:t>
            </a:r>
            <a:endParaRPr lang="en-US" dirty="0"/>
          </a:p>
        </p:txBody>
      </p:sp>
      <p:pic>
        <p:nvPicPr>
          <p:cNvPr id="7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0" y="1569018"/>
            <a:ext cx="9223102" cy="3971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2594982602"/>
      </p:ext>
    </p:extLst>
  </p:cSld>
  <p:clrMapOvr>
    <a:masterClrMapping/>
  </p:clrMapOvr>
  <p:transition advClick="0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Attitudes</a:t>
            </a:r>
            <a:endParaRPr lang="en-CA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14651" y="1209056"/>
            <a:ext cx="6001939" cy="56489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7478972" y="2606722"/>
            <a:ext cx="140572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>
                <a:hlinkClick r:id="rId3"/>
              </a:rPr>
              <a:t>http://scitation.aip.org/content/aip/proceeding/aipcp/10.1063/1.3266708</a:t>
            </a:r>
            <a:endParaRPr lang="en-CA" dirty="0"/>
          </a:p>
        </p:txBody>
      </p:sp>
    </p:spTree>
  </p:cSld>
  <p:clrMapOvr>
    <a:masterClrMapping/>
  </p:clrMapOvr>
  <p:transition advClick="0">
    <p:fade/>
  </p:transition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DATA" val="&lt;database version=&quot;8.0&quot;&gt;&lt;object type=&quot;1&quot; unique_id=&quot;10001&quot;&gt;&lt;object type=&quot;2&quot; unique_id=&quot;10017&quot;&gt;&lt;object type=&quot;3&quot; unique_id=&quot;10024&quot;&gt;&lt;property id=&quot;20148&quot; value=&quot;5&quot;/&gt;&lt;property id=&quot;20300&quot; value=&quot;Slide 7 - &amp;quot;The Problem with Lectures&amp;quot;&quot;/&gt;&lt;property id=&quot;20307&quot; value=&quot;427&quot;/&gt;&lt;/object&gt;&lt;object type=&quot;3&quot; unique_id=&quot;10025&quot;&gt;&lt;property id=&quot;20148&quot; value=&quot;5&quot;/&gt;&lt;property id=&quot;20300&quot; value=&quot;Slide 13&quot;/&gt;&lt;property id=&quot;20307&quot; value=&quot;402&quot;/&gt;&lt;/object&gt;&lt;object type=&quot;3&quot; unique_id=&quot;10044&quot;&gt;&lt;property id=&quot;20148&quot; value=&quot;5&quot;/&gt;&lt;property id=&quot;20300&quot; value=&quot;Slide 5 - &amp;quot;Mazur’s Discovery&amp;quot;&quot;/&gt;&lt;property id=&quot;20307&quot; value=&quot;390&quot;/&gt;&lt;/object&gt;&lt;object type=&quot;3&quot; unique_id=&quot;10045&quot;&gt;&lt;property id=&quot;20148&quot; value=&quot;5&quot;/&gt;&lt;property id=&quot;20300&quot; value=&quot;Slide 6 - &amp;quot;Mazur’s Discovery&amp;quot;&quot;/&gt;&lt;property id=&quot;20307&quot; value=&quot;391&quot;/&gt;&lt;/object&gt;&lt;object type=&quot;3&quot; unique_id=&quot;10064&quot;&gt;&lt;property id=&quot;20148&quot; value=&quot;5&quot;/&gt;&lt;property id=&quot;20300&quot; value=&quot;Slide 11 - &amp;quot;Answer: Physics Education Research&amp;quot;&quot;/&gt;&lt;property id=&quot;20307&quot; value=&quot;319&quot;/&gt;&lt;/object&gt;&lt;object type=&quot;3&quot; unique_id=&quot;10065&quot;&gt;&lt;property id=&quot;20148&quot; value=&quot;5&quot;/&gt;&lt;property id=&quot;20300&quot; value=&quot;Slide 19 - &amp;quot;Force Concept Inventory (FCI)&amp;quot;&quot;/&gt;&lt;property id=&quot;20307&quot; value=&quot;361&quot;/&gt;&lt;/object&gt;&lt;object type=&quot;3&quot; unique_id=&quot;10067&quot;&gt;&lt;property id=&quot;20148&quot; value=&quot;5&quot;/&gt;&lt;property id=&quot;20300&quot; value=&quot;Slide 22 - &amp;quot;Force Concept Inventory (FCI)&amp;quot;&quot;/&gt;&lt;property id=&quot;20307&quot; value=&quot;370&quot;/&gt;&lt;/object&gt;&lt;object type=&quot;3&quot; unique_id=&quot;10076&quot;&gt;&lt;property id=&quot;20148&quot; value=&quot;5&quot;/&gt;&lt;property id=&quot;20300&quot; value=&quot;Slide 31 - &amp;quot;meyercreations.com/physics&amp;quot;&quot;/&gt;&lt;property id=&quot;20307&quot; value=&quot;362&quot;/&gt;&lt;/object&gt;&lt;object type=&quot;3&quot; unique_id=&quot;10077&quot;&gt;&lt;property id=&quot;20148&quot; value=&quot;5&quot;/&gt;&lt;property id=&quot;20300&quot; value=&quot;Slide 32&quot;/&gt;&lt;property id=&quot;20307&quot; value=&quot;363&quot;/&gt;&lt;/object&gt;&lt;object type=&quot;3&quot; unique_id=&quot;13354&quot;&gt;&lt;property id=&quot;20148&quot; value=&quot;5&quot;/&gt;&lt;property id=&quot;20300&quot; value=&quot;Slide 1 - &amp;quot;The Problem with Lectures&amp;quot;&quot;/&gt;&lt;property id=&quot;20307&quot; value=&quot;463&quot;/&gt;&lt;/object&gt;&lt;object type=&quot;3&quot; unique_id=&quot;13355&quot;&gt;&lt;property id=&quot;20148&quot; value=&quot;5&quot;/&gt;&lt;property id=&quot;20300&quot; value=&quot;Slide 10 - &amp;quot;Question: What’s Going on Upstairs?&amp;quot;&quot;/&gt;&lt;property id=&quot;20307&quot; value=&quot;474&quot;/&gt;&lt;/object&gt;&lt;object type=&quot;3&quot; unique_id=&quot;13363&quot;&gt;&lt;property id=&quot;20148&quot; value=&quot;5&quot;/&gt;&lt;property id=&quot;20300&quot; value=&quot;Slide 23 - &amp;quot;Other Surveys&amp;quot;&quot;/&gt;&lt;property id=&quot;20307&quot; value=&quot;464&quot;/&gt;&lt;/object&gt;&lt;object type=&quot;3&quot; unique_id=&quot;13364&quot;&gt;&lt;property id=&quot;20148&quot; value=&quot;5&quot;/&gt;&lt;property id=&quot;20300&quot; value=&quot;Slide 25 - &amp;quot;Success: Rich Problem Solving&amp;quot;&quot;/&gt;&lt;property id=&quot;20307&quot; value=&quot;472&quot;/&gt;&lt;/object&gt;&lt;object type=&quot;3&quot; unique_id=&quot;13365&quot;&gt;&lt;property id=&quot;20148&quot; value=&quot;5&quot;/&gt;&lt;property id=&quot;20300&quot; value=&quot;Slide 27 - &amp;quot;Success: A Median Student’s Test&amp;quot;&quot;/&gt;&lt;property id=&quot;20307&quot; value=&quot;473&quot;/&gt;&lt;/object&gt;&lt;object type=&quot;3&quot; unique_id=&quot;13822&quot;&gt;&lt;property id=&quot;20148&quot; value=&quot;5&quot;/&gt;&lt;property id=&quot;20300&quot; value=&quot;Slide 35 - &amp;quot;The Reform Imperative&amp;quot;&quot;/&gt;&lt;property id=&quot;20307&quot; value=&quot;475&quot;/&gt;&lt;/object&gt;&lt;object type=&quot;3&quot; unique_id=&quot;13823&quot;&gt;&lt;property id=&quot;20148&quot; value=&quot;5&quot;/&gt;&lt;property id=&quot;20300&quot; value=&quot;Slide 37 - &amp;quot;The Reform Imperative&amp;quot;&quot;/&gt;&lt;property id=&quot;20307&quot; value=&quot;476&quot;/&gt;&lt;/object&gt;&lt;object type=&quot;3&quot; unique_id=&quot;13825&quot;&gt;&lt;property id=&quot;20148&quot; value=&quot;5&quot;/&gt;&lt;property id=&quot;20300&quot; value=&quot;Slide 38 - &amp;quot;The Reform Imperative&amp;quot;&quot;/&gt;&lt;property id=&quot;20307&quot; value=&quot;478&quot;/&gt;&lt;/object&gt;&lt;object type=&quot;3&quot; unique_id=&quot;14178&quot;&gt;&lt;property id=&quot;20148&quot; value=&quot;5&quot;/&gt;&lt;property id=&quot;20300&quot; value=&quot;Slide 2 - &amp;quot;The Problem with Lectures&amp;quot;&quot;/&gt;&lt;property id=&quot;20307&quot; value=&quot;479&quot;/&gt;&lt;/object&gt;&lt;object type=&quot;3&quot; unique_id=&quot;14179&quot;&gt;&lt;property id=&quot;20148&quot; value=&quot;5&quot;/&gt;&lt;property id=&quot;20300&quot; value=&quot;Slide 3 - &amp;quot;Eric Mazur&amp;quot;&quot;/&gt;&lt;property id=&quot;20307&quot; value=&quot;481&quot;/&gt;&lt;/object&gt;&lt;object type=&quot;3&quot; unique_id=&quot;14180&quot;&gt;&lt;property id=&quot;20148&quot; value=&quot;5&quot;/&gt;&lt;property id=&quot;20300&quot; value=&quot;Slide 12 - &amp;quot;Tool: Force Concept Inventory&amp;quot;&quot;/&gt;&lt;property id=&quot;20307&quot; value=&quot;480&quot;/&gt;&lt;/object&gt;&lt;object type=&quot;3&quot; unique_id=&quot;14597&quot;&gt;&lt;property id=&quot;20148&quot; value=&quot;5&quot;/&gt;&lt;property id=&quot;20300&quot; value=&quot;Slide 8 - &amp;quot;Best Lesson Ever&amp;quot;&quot;/&gt;&lt;property id=&quot;20307&quot; value=&quot;482&quot;/&gt;&lt;/object&gt;&lt;object type=&quot;3&quot; unique_id=&quot;14598&quot;&gt;&lt;property id=&quot;20148&quot; value=&quot;5&quot;/&gt;&lt;property id=&quot;20300&quot; value=&quot;Slide 16 - &amp;quot;A PER Classroom&amp;quot;&quot;/&gt;&lt;property id=&quot;20307&quot; value=&quot;483&quot;/&gt;&lt;/object&gt;&lt;object type=&quot;3&quot; unique_id=&quot;15065&quot;&gt;&lt;property id=&quot;20148&quot; value=&quot;5&quot;/&gt;&lt;property id=&quot;20300&quot; value=&quot;Slide 17 - &amp;quot;No Lectures  Guided Inquiry Activities&amp;quot;&quot;/&gt;&lt;property id=&quot;20307&quot; value=&quot;484&quot;/&gt;&lt;/object&gt;&lt;object type=&quot;3&quot; unique_id=&quot;15066&quot;&gt;&lt;property id=&quot;20148&quot; value=&quot;5&quot;/&gt;&lt;property id=&quot;20300&quot; value=&quot;Slide 18 - &amp;quot;Students Explain to Students&amp;quot;&quot;/&gt;&lt;property id=&quot;20307&quot; value=&quot;485&quot;/&gt;&lt;/object&gt;&lt;object type=&quot;3&quot; unique_id=&quot;15298&quot;&gt;&lt;property id=&quot;20148&quot; value=&quot;5&quot;/&gt;&lt;property id=&quot;20300&quot; value=&quot;Slide 20 - &amp;quot;FCI: Pretest (Starting Gr. 12)&amp;quot;&quot;/&gt;&lt;property id=&quot;20307&quot; value=&quot;486&quot;/&gt;&lt;/object&gt;&lt;object type=&quot;3&quot; unique_id=&quot;15299&quot;&gt;&lt;property id=&quot;20148&quot; value=&quot;5&quot;/&gt;&lt;property id=&quot;20300&quot; value=&quot;Slide 21 - &amp;quot;FCI: Posttest (Finishing Gr. 12)&amp;quot;&quot;/&gt;&lt;property id=&quot;20307&quot; value=&quot;487&quot;/&gt;&lt;/object&gt;&lt;object type=&quot;3&quot; unique_id=&quot;15487&quot;&gt;&lt;property id=&quot;20148&quot; value=&quot;5&quot;/&gt;&lt;property id=&quot;20300&quot; value=&quot;Slide 26 - &amp;quot;Success: HomeWork with Vitamins!&amp;quot;&quot;/&gt;&lt;property id=&quot;20307&quot; value=&quot;488&quot;/&gt;&lt;/object&gt;&lt;object type=&quot;3&quot; unique_id=&quot;15680&quot;&gt;&lt;property id=&quot;20148&quot; value=&quot;5&quot;/&gt;&lt;property id=&quot;20300&quot; value=&quot;Slide 24 - &amp;quot;Success: Daily Class Work&amp;quot;&quot;/&gt;&lt;property id=&quot;20307&quot; value=&quot;490&quot;/&gt;&lt;/object&gt;&lt;object type=&quot;3&quot; unique_id=&quot;15819&quot;&gt;&lt;property id=&quot;20148&quot; value=&quot;5&quot;/&gt;&lt;property id=&quot;20300&quot; value=&quot;Slide 4 - &amp;quot;High-tech Jiffy Pop?&amp;quot;&quot;/&gt;&lt;property id=&quot;20307&quot; value=&quot;491&quot;/&gt;&lt;/object&gt;&lt;object type=&quot;3&quot; unique_id=&quot;15820&quot;&gt;&lt;property id=&quot;20148&quot; value=&quot;5&quot;/&gt;&lt;property id=&quot;20300&quot; value=&quot;Slide 15&quot;/&gt;&lt;property id=&quot;20307&quot; value=&quot;492&quot;/&gt;&lt;/object&gt;&lt;object type=&quot;3&quot; unique_id=&quot;16037&quot;&gt;&lt;property id=&quot;20148&quot; value=&quot;5&quot;/&gt;&lt;property id=&quot;20300&quot; value=&quot;Slide 36 - &amp;quot;The Reform Imperative&amp;quot;&quot;/&gt;&lt;property id=&quot;20307&quot; value=&quot;493&quot;/&gt;&lt;/object&gt;&lt;object type=&quot;3&quot; unique_id=&quot;16150&quot;&gt;&lt;property id=&quot;20148&quot; value=&quot;5&quot;/&gt;&lt;property id=&quot;20300&quot; value=&quot;Slide 14&quot;/&gt;&lt;property id=&quot;20307&quot; value=&quot;494&quot;/&gt;&lt;/object&gt;&lt;object type=&quot;3&quot; unique_id=&quot;16266&quot;&gt;&lt;property id=&quot;20148&quot; value=&quot;5&quot;/&gt;&lt;property id=&quot;20300&quot; value=&quot;Slide 28 - &amp;quot;Dip Your Toes in the PER Pool&amp;quot;&quot;/&gt;&lt;property id=&quot;20307&quot; value=&quot;495&quot;/&gt;&lt;/object&gt;&lt;object type=&quot;3&quot; unique_id=&quot;16420&quot;&gt;&lt;property id=&quot;20148&quot; value=&quot;5&quot;/&gt;&lt;property id=&quot;20300&quot; value=&quot;Slide 29 - &amp;quot;Or Dive Right In&amp;quot;&quot;/&gt;&lt;property id=&quot;20307&quot; value=&quot;496&quot;/&gt;&lt;/object&gt;&lt;object type=&quot;3&quot; unique_id=&quot;16421&quot;&gt;&lt;property id=&quot;20148&quot; value=&quot;5&quot;/&gt;&lt;property id=&quot;20300&quot; value=&quot;Slide 30 - &amp;quot;Or Dive Right In&amp;quot;&quot;/&gt;&lt;property id=&quot;20307&quot; value=&quot;497&quot;/&gt;&lt;/object&gt;&lt;object type=&quot;3&quot; unique_id=&quot;16811&quot;&gt;&lt;property id=&quot;20148&quot; value=&quot;5&quot;/&gt;&lt;property id=&quot;20300&quot; value=&quot;Slide 9&quot;/&gt;&lt;property id=&quot;20307&quot; value=&quot;498&quot;/&gt;&lt;/object&gt;&lt;object type=&quot;3&quot; unique_id=&quot;16812&quot;&gt;&lt;property id=&quot;20148&quot; value=&quot;5&quot;/&gt;&lt;property id=&quot;20300&quot; value=&quot;Slide 39 - &amp;quot;Try It: You’ll Like It!&amp;quot;&quot;/&gt;&lt;property id=&quot;20307&quot; value=&quot;499&quot;/&gt;&lt;/object&gt;&lt;object type=&quot;3&quot; unique_id=&quot;20491&quot;&gt;&lt;property id=&quot;20148&quot; value=&quot;5&quot;/&gt;&lt;property id=&quot;20300&quot; value=&quot;Slide 34&quot;/&gt;&lt;property id=&quot;20307&quot; value=&quot;500&quot;/&gt;&lt;/object&gt;&lt;object type=&quot;3&quot; unique_id=&quot;20745&quot;&gt;&lt;property id=&quot;20148&quot; value=&quot;5&quot;/&gt;&lt;property id=&quot;20300&quot; value=&quot;Slide 33&quot;/&gt;&lt;property id=&quot;20307&quot; value=&quot;501&quot;/&gt;&lt;/object&gt;&lt;/object&gt;&lt;object type=&quot;8&quot; unique_id=&quot;10149&quot;&gt;&lt;/object&gt;&lt;/object&gt;&lt;/database&gt;"/>
  <p:tag name="SECTOMILLISECCONVERTED" val="1"/>
</p:tagLst>
</file>

<file path=ppt/theme/theme1.xml><?xml version="1.0" encoding="utf-8"?>
<a:theme xmlns:a="http://schemas.openxmlformats.org/drawingml/2006/main" name="Stream">
  <a:themeElements>
    <a:clrScheme name="Stream 1">
      <a:dk1>
        <a:srgbClr val="000514"/>
      </a:dk1>
      <a:lt1>
        <a:srgbClr val="FFFFFF"/>
      </a:lt1>
      <a:dk2>
        <a:srgbClr val="003399"/>
      </a:dk2>
      <a:lt2>
        <a:srgbClr val="E5E5FF"/>
      </a:lt2>
      <a:accent1>
        <a:srgbClr val="0099CC"/>
      </a:accent1>
      <a:accent2>
        <a:srgbClr val="A886E0"/>
      </a:accent2>
      <a:accent3>
        <a:srgbClr val="AAADCA"/>
      </a:accent3>
      <a:accent4>
        <a:srgbClr val="DADADA"/>
      </a:accent4>
      <a:accent5>
        <a:srgbClr val="AACAE2"/>
      </a:accent5>
      <a:accent6>
        <a:srgbClr val="9879CB"/>
      </a:accent6>
      <a:hlink>
        <a:srgbClr val="FFCC00"/>
      </a:hlink>
      <a:folHlink>
        <a:srgbClr val="FFFFCC"/>
      </a:folHlink>
    </a:clrScheme>
    <a:fontScheme name="Stream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aramond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aramond" pitchFamily="18" charset="0"/>
          </a:defRPr>
        </a:defPPr>
      </a:lstStyle>
    </a:lnDef>
  </a:objectDefaults>
  <a:extraClrSchemeLst>
    <a:extraClrScheme>
      <a:clrScheme name="Stream 1">
        <a:dk1>
          <a:srgbClr val="000514"/>
        </a:dk1>
        <a:lt1>
          <a:srgbClr val="FFFFFF"/>
        </a:lt1>
        <a:dk2>
          <a:srgbClr val="003399"/>
        </a:dk2>
        <a:lt2>
          <a:srgbClr val="E5E5FF"/>
        </a:lt2>
        <a:accent1>
          <a:srgbClr val="0099CC"/>
        </a:accent1>
        <a:accent2>
          <a:srgbClr val="A886E0"/>
        </a:accent2>
        <a:accent3>
          <a:srgbClr val="AAADCA"/>
        </a:accent3>
        <a:accent4>
          <a:srgbClr val="DADADA"/>
        </a:accent4>
        <a:accent5>
          <a:srgbClr val="AACAE2"/>
        </a:accent5>
        <a:accent6>
          <a:srgbClr val="9879CB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2">
        <a:dk1>
          <a:srgbClr val="3E3E5C"/>
        </a:dk1>
        <a:lt1>
          <a:srgbClr val="FFFFFF"/>
        </a:lt1>
        <a:dk2>
          <a:srgbClr val="666699"/>
        </a:dk2>
        <a:lt2>
          <a:srgbClr val="DFDFE9"/>
        </a:lt2>
        <a:accent1>
          <a:srgbClr val="CC66FF"/>
        </a:accent1>
        <a:accent2>
          <a:srgbClr val="679ACD"/>
        </a:accent2>
        <a:accent3>
          <a:srgbClr val="B8B8CA"/>
        </a:accent3>
        <a:accent4>
          <a:srgbClr val="DADADA"/>
        </a:accent4>
        <a:accent5>
          <a:srgbClr val="E2B8FF"/>
        </a:accent5>
        <a:accent6>
          <a:srgbClr val="5D8BBA"/>
        </a:accent6>
        <a:hlink>
          <a:srgbClr val="CCE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3">
        <a:dk1>
          <a:srgbClr val="2A5400"/>
        </a:dk1>
        <a:lt1>
          <a:srgbClr val="FFFFFF"/>
        </a:lt1>
        <a:dk2>
          <a:srgbClr val="4A9400"/>
        </a:dk2>
        <a:lt2>
          <a:srgbClr val="BAE8BA"/>
        </a:lt2>
        <a:accent1>
          <a:srgbClr val="33CC33"/>
        </a:accent1>
        <a:accent2>
          <a:srgbClr val="99CC00"/>
        </a:accent2>
        <a:accent3>
          <a:srgbClr val="B1C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99FF33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4">
        <a:dk1>
          <a:srgbClr val="000000"/>
        </a:dk1>
        <a:lt1>
          <a:srgbClr val="FFFFFF"/>
        </a:lt1>
        <a:dk2>
          <a:srgbClr val="51596D"/>
        </a:dk2>
        <a:lt2>
          <a:srgbClr val="DDDDDD"/>
        </a:lt2>
        <a:accent1>
          <a:srgbClr val="787E8A"/>
        </a:accent1>
        <a:accent2>
          <a:srgbClr val="339966"/>
        </a:accent2>
        <a:accent3>
          <a:srgbClr val="B3B5BA"/>
        </a:accent3>
        <a:accent4>
          <a:srgbClr val="DADADA"/>
        </a:accent4>
        <a:accent5>
          <a:srgbClr val="BEC0C4"/>
        </a:accent5>
        <a:accent6>
          <a:srgbClr val="2D8A5C"/>
        </a:accent6>
        <a:hlink>
          <a:srgbClr val="00FFFF"/>
        </a:hlink>
        <a:folHlink>
          <a:srgbClr val="74B6D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5">
        <a:dk1>
          <a:srgbClr val="5C1F00"/>
        </a:dk1>
        <a:lt1>
          <a:srgbClr val="FFFFFF"/>
        </a:lt1>
        <a:dk2>
          <a:srgbClr val="8C0000"/>
        </a:dk2>
        <a:lt2>
          <a:srgbClr val="DFD293"/>
        </a:lt2>
        <a:accent1>
          <a:srgbClr val="FF6845"/>
        </a:accent1>
        <a:accent2>
          <a:srgbClr val="BE7960"/>
        </a:accent2>
        <a:accent3>
          <a:srgbClr val="C5AAAA"/>
        </a:accent3>
        <a:accent4>
          <a:srgbClr val="DADADA"/>
        </a:accent4>
        <a:accent5>
          <a:srgbClr val="FFB9B0"/>
        </a:accent5>
        <a:accent6>
          <a:srgbClr val="AC6D56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6">
        <a:dk1>
          <a:srgbClr val="5E4444"/>
        </a:dk1>
        <a:lt1>
          <a:srgbClr val="F7F3F3"/>
        </a:lt1>
        <a:dk2>
          <a:srgbClr val="8A6362"/>
        </a:dk2>
        <a:lt2>
          <a:srgbClr val="D8C1BA"/>
        </a:lt2>
        <a:accent1>
          <a:srgbClr val="CC6600"/>
        </a:accent1>
        <a:accent2>
          <a:srgbClr val="C16059"/>
        </a:accent2>
        <a:accent3>
          <a:srgbClr val="C4B7B7"/>
        </a:accent3>
        <a:accent4>
          <a:srgbClr val="D3D0D0"/>
        </a:accent4>
        <a:accent5>
          <a:srgbClr val="E2B8AA"/>
        </a:accent5>
        <a:accent6>
          <a:srgbClr val="AF5650"/>
        </a:accent6>
        <a:hlink>
          <a:srgbClr val="FFCC00"/>
        </a:hlink>
        <a:folHlink>
          <a:srgbClr val="CBB55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7">
        <a:dk1>
          <a:srgbClr val="7F6737"/>
        </a:dk1>
        <a:lt1>
          <a:srgbClr val="FFFFFF"/>
        </a:lt1>
        <a:dk2>
          <a:srgbClr val="BFA673"/>
        </a:dk2>
        <a:lt2>
          <a:srgbClr val="E6E3AA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8">
        <a:dk1>
          <a:srgbClr val="4B2500"/>
        </a:dk1>
        <a:lt1>
          <a:srgbClr val="F9F0D3"/>
        </a:lt1>
        <a:dk2>
          <a:srgbClr val="A69564"/>
        </a:dk2>
        <a:lt2>
          <a:srgbClr val="EFDEAF"/>
        </a:lt2>
        <a:accent1>
          <a:srgbClr val="FFFFE3"/>
        </a:accent1>
        <a:accent2>
          <a:srgbClr val="BFBFA7"/>
        </a:accent2>
        <a:accent3>
          <a:srgbClr val="FBF6E6"/>
        </a:accent3>
        <a:accent4>
          <a:srgbClr val="3F1E00"/>
        </a:accent4>
        <a:accent5>
          <a:srgbClr val="FFFFEF"/>
        </a:accent5>
        <a:accent6>
          <a:srgbClr val="ADAD97"/>
        </a:accent6>
        <a:hlink>
          <a:srgbClr val="7B6D47"/>
        </a:hlink>
        <a:folHlink>
          <a:srgbClr val="A99D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eam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2D2D8A"/>
        </a:accent6>
        <a:hlink>
          <a:srgbClr val="6600FF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Fading Grid</Template>
  <TotalTime>5576</TotalTime>
  <Words>190</Words>
  <Application>Microsoft Office PowerPoint</Application>
  <PresentationFormat>On-screen Show (4:3)</PresentationFormat>
  <Paragraphs>36</Paragraphs>
  <Slides>16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Stream</vt:lpstr>
      <vt:lpstr>Girls and Physics</vt:lpstr>
      <vt:lpstr>Conceptual Understanding Gap</vt:lpstr>
      <vt:lpstr>Concept Inventory Gender Gap</vt:lpstr>
      <vt:lpstr>The Great Hope</vt:lpstr>
      <vt:lpstr>Gain</vt:lpstr>
      <vt:lpstr>Social Gap</vt:lpstr>
      <vt:lpstr>The Stereotype Threat</vt:lpstr>
      <vt:lpstr>The Stereotype Threat</vt:lpstr>
      <vt:lpstr>Attitudes</vt:lpstr>
      <vt:lpstr>The Literature</vt:lpstr>
      <vt:lpstr>The Literature</vt:lpstr>
      <vt:lpstr>Possible Interventions?</vt:lpstr>
      <vt:lpstr>My Results: York Mills</vt:lpstr>
      <vt:lpstr>My Results: Gr. 12</vt:lpstr>
      <vt:lpstr>My Results Gr. 11</vt:lpstr>
      <vt:lpstr>My Results: Gr. 11 (Start of 12)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Electricity by Inquiry</dc:title>
  <dc:creator>Chris Meyer</dc:creator>
  <cp:lastModifiedBy>Chris Meyer</cp:lastModifiedBy>
  <cp:revision>444</cp:revision>
  <dcterms:created xsi:type="dcterms:W3CDTF">2011-11-28T00:45:59Z</dcterms:created>
  <dcterms:modified xsi:type="dcterms:W3CDTF">2013-11-26T03:09:34Z</dcterms:modified>
</cp:coreProperties>
</file>